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9" r:id="rId5"/>
    <p:sldId id="271" r:id="rId6"/>
    <p:sldId id="281" r:id="rId7"/>
    <p:sldId id="328" r:id="rId8"/>
    <p:sldId id="330" r:id="rId9"/>
    <p:sldId id="335" r:id="rId10"/>
    <p:sldId id="331" r:id="rId11"/>
    <p:sldId id="333" r:id="rId12"/>
    <p:sldId id="336" r:id="rId13"/>
    <p:sldId id="338" r:id="rId14"/>
    <p:sldId id="337" r:id="rId15"/>
    <p:sldId id="334" r:id="rId16"/>
    <p:sldId id="339" r:id="rId17"/>
    <p:sldId id="340" r:id="rId18"/>
    <p:sldId id="341" r:id="rId19"/>
    <p:sldId id="332" r:id="rId20"/>
  </p:sldIdLst>
  <p:sldSz cx="9144000" cy="6858000" type="screen4x3"/>
  <p:notesSz cx="6858000" cy="9144000"/>
  <p:custDataLst>
    <p:tags r:id="rId22"/>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6925"/>
    <a:srgbClr val="959421"/>
    <a:srgbClr val="817725"/>
    <a:srgbClr val="B3B368"/>
    <a:srgbClr val="7E7200"/>
    <a:srgbClr val="816826"/>
    <a:srgbClr val="FECC00"/>
    <a:srgbClr val="7B8E87"/>
    <a:srgbClr val="3C92B1"/>
    <a:srgbClr val="D3B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EAF523-213D-4760-81B9-B965CC084E4B}" type="datetimeFigureOut">
              <a:rPr lang="nl-NL" smtClean="0"/>
              <a:t>4-7-2014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EAE3F-14C2-45D6-BD84-BE610A0765BA}" type="slidenum">
              <a:rPr lang="nl-NL" smtClean="0"/>
              <a:t>‹nr.›</a:t>
            </a:fld>
            <a:endParaRPr lang="nl-NL"/>
          </a:p>
        </p:txBody>
      </p:sp>
    </p:spTree>
    <p:extLst>
      <p:ext uri="{BB962C8B-B14F-4D97-AF65-F5344CB8AC3E}">
        <p14:creationId xmlns:p14="http://schemas.microsoft.com/office/powerpoint/2010/main" val="3710742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74" name="Oval 8"/>
          <p:cNvSpPr>
            <a:spLocks noChangeArrowheads="1"/>
          </p:cNvSpPr>
          <p:nvPr userDrawn="1"/>
        </p:nvSpPr>
        <p:spPr bwMode="auto">
          <a:xfrm>
            <a:off x="1626899" y="2718389"/>
            <a:ext cx="1838392" cy="1838392"/>
          </a:xfrm>
          <a:prstGeom prst="ellipse">
            <a:avLst/>
          </a:prstGeom>
          <a:solidFill>
            <a:srgbClr val="7B8E87">
              <a:alpha val="90000"/>
            </a:srgbClr>
          </a:solidFill>
          <a:ln>
            <a:noFill/>
          </a:ln>
          <a:extLst/>
        </p:spPr>
        <p:txBody>
          <a:bodyPr vert="horz" wrap="square" lIns="91440" tIns="45720" rIns="91440" bIns="45720" numCol="1" anchor="t" anchorCtr="0" compatLnSpc="1">
            <a:prstTxWarp prst="textNoShape">
              <a:avLst/>
            </a:prstTxWarp>
          </a:bodyPr>
          <a:lstStyle/>
          <a:p>
            <a:pPr lvl="0"/>
            <a:endParaRPr lang="nl-NL"/>
          </a:p>
        </p:txBody>
      </p:sp>
      <p:sp>
        <p:nvSpPr>
          <p:cNvPr id="70" name="Oval 8"/>
          <p:cNvSpPr>
            <a:spLocks noChangeArrowheads="1"/>
          </p:cNvSpPr>
          <p:nvPr userDrawn="1"/>
        </p:nvSpPr>
        <p:spPr bwMode="auto">
          <a:xfrm>
            <a:off x="1691680" y="2460264"/>
            <a:ext cx="1936989" cy="1937471"/>
          </a:xfrm>
          <a:prstGeom prst="ellipse">
            <a:avLst/>
          </a:prstGeom>
          <a:solidFill>
            <a:srgbClr val="816826">
              <a:alpha val="9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73" name="Oval 8"/>
          <p:cNvSpPr>
            <a:spLocks noChangeAspect="1" noChangeArrowheads="1"/>
          </p:cNvSpPr>
          <p:nvPr userDrawn="1"/>
        </p:nvSpPr>
        <p:spPr bwMode="auto">
          <a:xfrm>
            <a:off x="1882188" y="2301218"/>
            <a:ext cx="1779521" cy="1779963"/>
          </a:xfrm>
          <a:prstGeom prst="ellipse">
            <a:avLst/>
          </a:prstGeom>
          <a:solidFill>
            <a:srgbClr val="FECC00">
              <a:alpha val="90000"/>
            </a:srgbClr>
          </a:solidFill>
          <a:ln>
            <a:noFill/>
          </a:ln>
          <a:extLst/>
        </p:spPr>
        <p:txBody>
          <a:bodyPr vert="horz" wrap="square" lIns="91440" tIns="45720" rIns="91440" bIns="45720" numCol="1" anchor="t" anchorCtr="0" compatLnSpc="1">
            <a:prstTxWarp prst="textNoShape">
              <a:avLst/>
            </a:prstTxWarp>
          </a:bodyPr>
          <a:lstStyle/>
          <a:p>
            <a:endParaRPr lang="nl-NL"/>
          </a:p>
        </p:txBody>
      </p:sp>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9672" y="2297110"/>
            <a:ext cx="3926243" cy="2263780"/>
          </a:xfrm>
          <a:prstGeom prst="rect">
            <a:avLst/>
          </a:prstGeom>
          <a:noFill/>
        </p:spPr>
      </p:pic>
    </p:spTree>
    <p:extLst>
      <p:ext uri="{BB962C8B-B14F-4D97-AF65-F5344CB8AC3E}">
        <p14:creationId xmlns:p14="http://schemas.microsoft.com/office/powerpoint/2010/main" val="250511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73"/>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4"/>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7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4"/>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42" presetClass="path" presetSubtype="0" fill="hold" grpId="0" nodeType="withEffect">
                                  <p:stCondLst>
                                    <p:cond delay="0"/>
                                  </p:stCondLst>
                                  <p:childTnLst>
                                    <p:animMotion origin="layout" path="M 5E-6 2.22222E-6 L 0.76337 -0.55648 " pathEditMode="relative" rAng="0" ptsTypes="AA">
                                      <p:cBhvr>
                                        <p:cTn id="20" dur="2750" spd="-100000" fill="hold"/>
                                        <p:tgtEl>
                                          <p:spTgt spid="73"/>
                                        </p:tgtEl>
                                        <p:attrNameLst>
                                          <p:attrName>ppt_x</p:attrName>
                                          <p:attrName>ppt_y</p:attrName>
                                        </p:attrNameLst>
                                      </p:cBhvr>
                                      <p:rCtr x="38160" y="-27824"/>
                                    </p:animMotion>
                                  </p:childTnLst>
                                </p:cTn>
                              </p:par>
                              <p:par>
                                <p:cTn id="21" presetID="42" presetClass="path" presetSubtype="0" fill="hold" grpId="0" nodeType="withEffect">
                                  <p:stCondLst>
                                    <p:cond delay="0"/>
                                  </p:stCondLst>
                                  <p:childTnLst>
                                    <p:animMotion origin="layout" path="M -2.22222E-6 -4.07407E-6 L 0.79184 0.56343 " pathEditMode="relative" rAng="0" ptsTypes="AA">
                                      <p:cBhvr>
                                        <p:cTn id="22" dur="2750" spd="-100000" fill="hold"/>
                                        <p:tgtEl>
                                          <p:spTgt spid="74"/>
                                        </p:tgtEl>
                                        <p:attrNameLst>
                                          <p:attrName>ppt_x</p:attrName>
                                          <p:attrName>ppt_y</p:attrName>
                                        </p:attrNameLst>
                                      </p:cBhvr>
                                      <p:rCtr x="39583" y="28171"/>
                                    </p:animMotion>
                                  </p:childTnLst>
                                </p:cTn>
                              </p:par>
                              <p:par>
                                <p:cTn id="23" presetID="42" presetClass="path" presetSubtype="0" fill="hold" grpId="0" nodeType="withEffect">
                                  <p:stCondLst>
                                    <p:cond delay="0"/>
                                  </p:stCondLst>
                                  <p:childTnLst>
                                    <p:animMotion origin="layout" path="M -2.22222E-6 0 L -0.39427 -0.60532 " pathEditMode="relative" rAng="0" ptsTypes="AA">
                                      <p:cBhvr>
                                        <p:cTn id="24" dur="2750" spd="-100000" fill="hold"/>
                                        <p:tgtEl>
                                          <p:spTgt spid="70"/>
                                        </p:tgtEl>
                                        <p:attrNameLst>
                                          <p:attrName>ppt_x</p:attrName>
                                          <p:attrName>ppt_y</p:attrName>
                                        </p:attrNameLst>
                                      </p:cBhvr>
                                      <p:rCtr x="-19722" y="-30278"/>
                                    </p:animMotion>
                                  </p:childTnLst>
                                </p:cTn>
                              </p:par>
                              <p:par>
                                <p:cTn id="25" presetID="10" presetClass="entr" presetSubtype="0" fill="hold" nodeType="withEffect">
                                  <p:stCondLst>
                                    <p:cond delay="250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2000"/>
                                        <p:tgtEl>
                                          <p:spTgt spid="3"/>
                                        </p:tgtEl>
                                      </p:cBhvr>
                                    </p:animEffect>
                                  </p:childTnLst>
                                </p:cTn>
                              </p:par>
                              <p:par>
                                <p:cTn id="28" presetID="10" presetClass="exit" presetSubtype="0" fill="hold" grpId="3" nodeType="withEffect">
                                  <p:stCondLst>
                                    <p:cond delay="3750"/>
                                  </p:stCondLst>
                                  <p:childTnLst>
                                    <p:animEffect transition="out" filter="fade">
                                      <p:cBhvr>
                                        <p:cTn id="29" dur="750"/>
                                        <p:tgtEl>
                                          <p:spTgt spid="73"/>
                                        </p:tgtEl>
                                      </p:cBhvr>
                                    </p:animEffect>
                                    <p:set>
                                      <p:cBhvr>
                                        <p:cTn id="30" dur="1" fill="hold">
                                          <p:stCondLst>
                                            <p:cond delay="749"/>
                                          </p:stCondLst>
                                        </p:cTn>
                                        <p:tgtEl>
                                          <p:spTgt spid="73"/>
                                        </p:tgtEl>
                                        <p:attrNameLst>
                                          <p:attrName>style.visibility</p:attrName>
                                        </p:attrNameLst>
                                      </p:cBhvr>
                                      <p:to>
                                        <p:strVal val="hidden"/>
                                      </p:to>
                                    </p:set>
                                  </p:childTnLst>
                                </p:cTn>
                              </p:par>
                              <p:par>
                                <p:cTn id="31" presetID="10" presetClass="exit" presetSubtype="0" fill="hold" grpId="3" nodeType="withEffect">
                                  <p:stCondLst>
                                    <p:cond delay="3750"/>
                                  </p:stCondLst>
                                  <p:childTnLst>
                                    <p:animEffect transition="out" filter="fade">
                                      <p:cBhvr>
                                        <p:cTn id="32" dur="750"/>
                                        <p:tgtEl>
                                          <p:spTgt spid="74"/>
                                        </p:tgtEl>
                                      </p:cBhvr>
                                    </p:animEffect>
                                    <p:set>
                                      <p:cBhvr>
                                        <p:cTn id="33" dur="1" fill="hold">
                                          <p:stCondLst>
                                            <p:cond delay="749"/>
                                          </p:stCondLst>
                                        </p:cTn>
                                        <p:tgtEl>
                                          <p:spTgt spid="74"/>
                                        </p:tgtEl>
                                        <p:attrNameLst>
                                          <p:attrName>style.visibility</p:attrName>
                                        </p:attrNameLst>
                                      </p:cBhvr>
                                      <p:to>
                                        <p:strVal val="hidden"/>
                                      </p:to>
                                    </p:set>
                                  </p:childTnLst>
                                </p:cTn>
                              </p:par>
                              <p:par>
                                <p:cTn id="34" presetID="10" presetClass="exit" presetSubtype="0" fill="hold" grpId="3" nodeType="withEffect">
                                  <p:stCondLst>
                                    <p:cond delay="3750"/>
                                  </p:stCondLst>
                                  <p:childTnLst>
                                    <p:animEffect transition="out" filter="fade">
                                      <p:cBhvr>
                                        <p:cTn id="35" dur="750"/>
                                        <p:tgtEl>
                                          <p:spTgt spid="70"/>
                                        </p:tgtEl>
                                      </p:cBhvr>
                                    </p:animEffect>
                                    <p:set>
                                      <p:cBhvr>
                                        <p:cTn id="36" dur="1" fill="hold">
                                          <p:stCondLst>
                                            <p:cond delay="749"/>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4" grpId="1" animBg="1"/>
      <p:bldP spid="74" grpId="2" animBg="1"/>
      <p:bldP spid="74" grpId="3" animBg="1"/>
      <p:bldP spid="70" grpId="0" animBg="1"/>
      <p:bldP spid="70" grpId="1" animBg="1"/>
      <p:bldP spid="70" grpId="2" animBg="1"/>
      <p:bldP spid="70" grpId="3" animBg="1"/>
      <p:bldP spid="73" grpId="0" animBg="1"/>
      <p:bldP spid="73" grpId="1" animBg="1"/>
      <p:bldP spid="73" grpId="2" animBg="1"/>
      <p:bldP spid="73" grpId="3"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met titel">
    <p:spTree>
      <p:nvGrpSpPr>
        <p:cNvPr id="1" name=""/>
        <p:cNvGrpSpPr/>
        <p:nvPr/>
      </p:nvGrpSpPr>
      <p:grpSpPr>
        <a:xfrm>
          <a:off x="0" y="0"/>
          <a:ext cx="0" cy="0"/>
          <a:chOff x="0" y="0"/>
          <a:chExt cx="0" cy="0"/>
        </a:xfrm>
      </p:grpSpPr>
      <p:sp>
        <p:nvSpPr>
          <p:cNvPr id="4" name="Titel 3"/>
          <p:cNvSpPr>
            <a:spLocks noGrp="1"/>
          </p:cNvSpPr>
          <p:nvPr>
            <p:ph type="title"/>
          </p:nvPr>
        </p:nvSpPr>
        <p:spPr>
          <a:xfrm>
            <a:off x="457200" y="548680"/>
            <a:ext cx="8229600" cy="1143000"/>
          </a:xfrm>
        </p:spPr>
        <p:txBody>
          <a:bodyPr>
            <a:normAutofit/>
          </a:bodyPr>
          <a:lstStyle>
            <a:lvl1pPr algn="ctr">
              <a:defRPr sz="2800" b="1">
                <a:solidFill>
                  <a:schemeClr val="bg2"/>
                </a:solidFill>
              </a:defRPr>
            </a:lvl1pPr>
          </a:lstStyle>
          <a:p>
            <a:r>
              <a:rPr lang="nl-NL" dirty="0" smtClean="0"/>
              <a:t>Klik om de stijl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9672" y="2297110"/>
            <a:ext cx="3926243" cy="2263780"/>
          </a:xfrm>
          <a:prstGeom prst="rect">
            <a:avLst/>
          </a:prstGeom>
          <a:noFill/>
        </p:spPr>
      </p:pic>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logo met cirkels">
    <p:spTree>
      <p:nvGrpSpPr>
        <p:cNvPr id="1" name=""/>
        <p:cNvGrpSpPr/>
        <p:nvPr/>
      </p:nvGrpSpPr>
      <p:grpSpPr>
        <a:xfrm>
          <a:off x="0" y="0"/>
          <a:ext cx="0" cy="0"/>
          <a:chOff x="0" y="0"/>
          <a:chExt cx="0" cy="0"/>
        </a:xfrm>
      </p:grpSpPr>
      <p:pic>
        <p:nvPicPr>
          <p:cNvPr id="9" name="Afbeelding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406729" y="4437112"/>
            <a:ext cx="8737271" cy="2420888"/>
          </a:xfrm>
          <a:prstGeom prst="rect">
            <a:avLst/>
          </a:prstGeom>
        </p:spPr>
      </p:pic>
      <p:sp>
        <p:nvSpPr>
          <p:cNvPr id="2" name="Titel 1"/>
          <p:cNvSpPr>
            <a:spLocks noGrp="1"/>
          </p:cNvSpPr>
          <p:nvPr>
            <p:ph type="title"/>
          </p:nvPr>
        </p:nvSpPr>
        <p:spPr>
          <a:xfrm>
            <a:off x="971600" y="1369691"/>
            <a:ext cx="7715200" cy="864096"/>
          </a:xfrm>
        </p:spPr>
        <p:txBody>
          <a:bodyPr anchor="b">
            <a:noAutofit/>
          </a:bodyPr>
          <a:lstStyle>
            <a:lvl1pPr algn="l">
              <a:defRPr sz="2800" b="1">
                <a:solidFill>
                  <a:schemeClr val="bg2"/>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2348880"/>
            <a:ext cx="7715200" cy="3777283"/>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4-7-2014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pic>
        <p:nvPicPr>
          <p:cNvPr id="8" name="Afbeelding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0462" y="205575"/>
            <a:ext cx="2060422" cy="1187991"/>
          </a:xfrm>
          <a:prstGeom prst="rect">
            <a:avLst/>
          </a:prstGeom>
          <a:noFill/>
        </p:spPr>
      </p:pic>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406729" y="4437112"/>
            <a:ext cx="8737271" cy="2420888"/>
          </a:xfrm>
          <a:prstGeom prst="rect">
            <a:avLst/>
          </a:prstGeom>
        </p:spPr>
      </p:pic>
      <p:sp>
        <p:nvSpPr>
          <p:cNvPr id="2" name="Titel 1"/>
          <p:cNvSpPr>
            <a:spLocks noGrp="1"/>
          </p:cNvSpPr>
          <p:nvPr>
            <p:ph type="title"/>
          </p:nvPr>
        </p:nvSpPr>
        <p:spPr>
          <a:xfrm>
            <a:off x="971600" y="1369691"/>
            <a:ext cx="7715200" cy="864096"/>
          </a:xfrm>
        </p:spPr>
        <p:txBody>
          <a:bodyPr anchor="b">
            <a:noAutofit/>
          </a:bodyPr>
          <a:lstStyle>
            <a:lvl1pPr algn="l">
              <a:defRPr sz="2800" b="1">
                <a:solidFill>
                  <a:schemeClr val="bg2"/>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2348880"/>
            <a:ext cx="7715200" cy="3777283"/>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4-7-2014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28681549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4-7-2014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6" r:id="rId1"/>
    <p:sldLayoutId id="2147483661" r:id="rId2"/>
    <p:sldLayoutId id="2147483665" r:id="rId3"/>
    <p:sldLayoutId id="2147483667"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bg2"/>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223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42913" y="103188"/>
            <a:ext cx="8243887" cy="746125"/>
          </a:xfrm>
        </p:spPr>
        <p:txBody>
          <a:bodyPr/>
          <a:lstStyle/>
          <a:p>
            <a:pPr eaLnBrk="1" hangingPunct="1">
              <a:defRPr/>
            </a:pPr>
            <a:r>
              <a:rPr lang="nl-NL" sz="4800" b="1" dirty="0">
                <a:solidFill>
                  <a:srgbClr val="006666"/>
                </a:solidFill>
              </a:rPr>
              <a:t>Communicatie</a:t>
            </a:r>
            <a:endParaRPr lang="nl-NL" sz="4000" dirty="0" smtClean="0"/>
          </a:p>
        </p:txBody>
      </p:sp>
      <p:sp>
        <p:nvSpPr>
          <p:cNvPr id="28675" name="Rectangle 3"/>
          <p:cNvSpPr>
            <a:spLocks noGrp="1" noChangeArrowheads="1"/>
          </p:cNvSpPr>
          <p:nvPr>
            <p:ph type="body" idx="1"/>
          </p:nvPr>
        </p:nvSpPr>
        <p:spPr>
          <a:xfrm>
            <a:off x="457200" y="836613"/>
            <a:ext cx="8229600" cy="5219700"/>
          </a:xfrm>
        </p:spPr>
        <p:txBody>
          <a:bodyPr/>
          <a:lstStyle/>
          <a:p>
            <a:pPr marL="609600" indent="-609600" eaLnBrk="1" hangingPunct="1">
              <a:lnSpc>
                <a:spcPct val="90000"/>
              </a:lnSpc>
              <a:buFontTx/>
              <a:buNone/>
            </a:pPr>
            <a:endParaRPr lang="nl-NL" altLang="nl-NL" sz="2800" dirty="0" smtClean="0"/>
          </a:p>
        </p:txBody>
      </p:sp>
      <p:pic>
        <p:nvPicPr>
          <p:cNvPr id="28676" name="Afbeelding 5" descr="oude vrouw.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5200" y="1054100"/>
            <a:ext cx="4673600"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5788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17964" y="980728"/>
            <a:ext cx="7715200" cy="5073427"/>
          </a:xfrm>
        </p:spPr>
        <p:txBody>
          <a:bodyPr/>
          <a:lstStyle/>
          <a:p>
            <a:pPr>
              <a:defRPr/>
            </a:pPr>
            <a:endParaRPr lang="nl-NL" sz="1600" dirty="0" smtClean="0">
              <a:solidFill>
                <a:srgbClr val="000000"/>
              </a:solidFill>
            </a:endParaRPr>
          </a:p>
          <a:p>
            <a:pPr marL="571500" indent="-571500">
              <a:buFont typeface="Wingdings" panose="05000000000000000000" pitchFamily="2" charset="2"/>
              <a:buChar char="Ø"/>
              <a:defRPr/>
            </a:pPr>
            <a:endParaRPr lang="nl-NL" sz="1600" i="1" dirty="0" smtClean="0">
              <a:solidFill>
                <a:srgbClr val="000000"/>
              </a:solidFill>
            </a:endParaRPr>
          </a:p>
          <a:p>
            <a:pPr marL="571500" indent="-571500">
              <a:buFont typeface="Wingdings" panose="05000000000000000000" pitchFamily="2" charset="2"/>
              <a:buChar char="Ø"/>
              <a:defRPr/>
            </a:pPr>
            <a:endParaRPr lang="nl-NL" sz="1600" i="1" dirty="0">
              <a:solidFill>
                <a:srgbClr val="000000"/>
              </a:solidFill>
            </a:endParaRPr>
          </a:p>
          <a:p>
            <a:pPr>
              <a:defRPr/>
            </a:pPr>
            <a:endParaRPr lang="nl-NL" sz="3200" dirty="0">
              <a:solidFill>
                <a:srgbClr val="000000"/>
              </a:solidFill>
            </a:endParaRPr>
          </a:p>
          <a:p>
            <a:pPr>
              <a:lnSpc>
                <a:spcPct val="90000"/>
              </a:lnSpc>
              <a:defRPr/>
            </a:pPr>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052736"/>
            <a:ext cx="7416824"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4188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marL="609600" indent="-609600">
              <a:lnSpc>
                <a:spcPct val="90000"/>
              </a:lnSpc>
              <a:defRPr/>
            </a:pPr>
            <a:r>
              <a:rPr lang="nl-NL" sz="1600" b="1" u="sng" dirty="0"/>
              <a:t>Mondeling / schriftelijk</a:t>
            </a:r>
          </a:p>
          <a:p>
            <a:pPr>
              <a:defRPr/>
            </a:pPr>
            <a:endParaRPr lang="nl-NL" sz="1600" u="sng" dirty="0" smtClean="0">
              <a:solidFill>
                <a:srgbClr val="000000"/>
              </a:solidFill>
            </a:endParaRPr>
          </a:p>
          <a:p>
            <a:pPr>
              <a:defRPr/>
            </a:pPr>
            <a:r>
              <a:rPr lang="nl-NL" u="sng" dirty="0" smtClean="0">
                <a:solidFill>
                  <a:srgbClr val="000000"/>
                </a:solidFill>
              </a:rPr>
              <a:t>Mondelinge </a:t>
            </a:r>
            <a:r>
              <a:rPr lang="nl-NL" u="sng" dirty="0">
                <a:solidFill>
                  <a:srgbClr val="000000"/>
                </a:solidFill>
              </a:rPr>
              <a:t>communicatie :</a:t>
            </a:r>
          </a:p>
          <a:p>
            <a:pPr marL="285750" indent="-285750">
              <a:buFont typeface="Wingdings" panose="05000000000000000000" pitchFamily="2" charset="2"/>
              <a:buChar char="q"/>
              <a:defRPr/>
            </a:pPr>
            <a:r>
              <a:rPr lang="nl-NL" dirty="0">
                <a:solidFill>
                  <a:srgbClr val="000000"/>
                </a:solidFill>
              </a:rPr>
              <a:t>Snel</a:t>
            </a:r>
          </a:p>
          <a:p>
            <a:pPr marL="285750" indent="-285750">
              <a:buFont typeface="Wingdings" panose="05000000000000000000" pitchFamily="2" charset="2"/>
              <a:buChar char="q"/>
              <a:defRPr/>
            </a:pPr>
            <a:r>
              <a:rPr lang="nl-NL" dirty="0">
                <a:solidFill>
                  <a:srgbClr val="000000"/>
                </a:solidFill>
              </a:rPr>
              <a:t>Directe terugkoppeling</a:t>
            </a:r>
          </a:p>
          <a:p>
            <a:pPr marL="285750" indent="-285750">
              <a:buFont typeface="Wingdings" panose="05000000000000000000" pitchFamily="2" charset="2"/>
              <a:buChar char="q"/>
              <a:defRPr/>
            </a:pPr>
            <a:r>
              <a:rPr lang="nl-NL" dirty="0">
                <a:solidFill>
                  <a:srgbClr val="000000"/>
                </a:solidFill>
              </a:rPr>
              <a:t>Reactie mogelijk op non verbale signalen</a:t>
            </a:r>
          </a:p>
          <a:p>
            <a:pPr>
              <a:defRPr/>
            </a:pPr>
            <a:endParaRPr lang="nl-NL" u="sng" dirty="0" smtClean="0">
              <a:solidFill>
                <a:srgbClr val="000000"/>
              </a:solidFill>
            </a:endParaRPr>
          </a:p>
          <a:p>
            <a:pPr>
              <a:defRPr/>
            </a:pPr>
            <a:r>
              <a:rPr lang="nl-NL" u="sng" dirty="0" smtClean="0">
                <a:solidFill>
                  <a:srgbClr val="000000"/>
                </a:solidFill>
              </a:rPr>
              <a:t>Schriftelijke(communicatie</a:t>
            </a:r>
            <a:r>
              <a:rPr lang="nl-NL" u="sng" dirty="0">
                <a:solidFill>
                  <a:srgbClr val="000000"/>
                </a:solidFill>
              </a:rPr>
              <a:t>) :</a:t>
            </a:r>
          </a:p>
          <a:p>
            <a:pPr marL="285750" indent="-285750">
              <a:buFont typeface="Wingdings" panose="05000000000000000000" pitchFamily="2" charset="2"/>
              <a:buChar char="q"/>
              <a:defRPr/>
            </a:pPr>
            <a:r>
              <a:rPr lang="nl-NL" dirty="0">
                <a:solidFill>
                  <a:srgbClr val="000000"/>
                </a:solidFill>
              </a:rPr>
              <a:t>Ligt vast ( dus bewijslast )</a:t>
            </a:r>
          </a:p>
          <a:p>
            <a:pPr marL="285750" indent="-285750">
              <a:buFont typeface="Wingdings" panose="05000000000000000000" pitchFamily="2" charset="2"/>
              <a:buChar char="q"/>
              <a:defRPr/>
            </a:pPr>
            <a:r>
              <a:rPr lang="nl-NL" dirty="0">
                <a:solidFill>
                  <a:srgbClr val="000000"/>
                </a:solidFill>
              </a:rPr>
              <a:t>Grote groep te bereiken</a:t>
            </a: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2271854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marL="609600" indent="-609600">
              <a:lnSpc>
                <a:spcPct val="90000"/>
              </a:lnSpc>
              <a:defRPr/>
            </a:pPr>
            <a:r>
              <a:rPr lang="nl-NL" sz="1600" b="1" u="sng" dirty="0" smtClean="0"/>
              <a:t>VERGADEREN  / WERKOVERLEG :</a:t>
            </a:r>
          </a:p>
          <a:p>
            <a:pPr marL="609600" indent="-609600">
              <a:lnSpc>
                <a:spcPct val="90000"/>
              </a:lnSpc>
              <a:defRPr/>
            </a:pPr>
            <a:endParaRPr lang="nl-NL" dirty="0">
              <a:solidFill>
                <a:srgbClr val="000000"/>
              </a:solidFill>
            </a:endParaRPr>
          </a:p>
          <a:p>
            <a:pPr>
              <a:defRPr/>
            </a:pPr>
            <a:endParaRPr lang="nl-NL" sz="3200" dirty="0">
              <a:solidFill>
                <a:srgbClr val="000000"/>
              </a:solidFill>
            </a:endParaRPr>
          </a:p>
          <a:p>
            <a:pPr>
              <a:lnSpc>
                <a:spcPct val="90000"/>
              </a:lnSpc>
              <a:defRPr/>
            </a:pPr>
            <a:endParaRPr lang="nl-NL" dirty="0"/>
          </a:p>
        </p:txBody>
      </p:sp>
      <p:graphicFrame>
        <p:nvGraphicFramePr>
          <p:cNvPr id="3" name="Tabel 2"/>
          <p:cNvGraphicFramePr>
            <a:graphicFrameLocks noGrp="1"/>
          </p:cNvGraphicFramePr>
          <p:nvPr>
            <p:extLst>
              <p:ext uri="{D42A27DB-BD31-4B8C-83A1-F6EECF244321}">
                <p14:modId xmlns:p14="http://schemas.microsoft.com/office/powerpoint/2010/main" val="1545211545"/>
              </p:ext>
            </p:extLst>
          </p:nvPr>
        </p:nvGraphicFramePr>
        <p:xfrm>
          <a:off x="899592" y="1563872"/>
          <a:ext cx="7704856" cy="2945136"/>
        </p:xfrm>
        <a:graphic>
          <a:graphicData uri="http://schemas.openxmlformats.org/drawingml/2006/table">
            <a:tbl>
              <a:tblPr firstRow="1" bandRow="1">
                <a:tableStyleId>{5C22544A-7EE6-4342-B048-85BDC9FD1C3A}</a:tableStyleId>
              </a:tblPr>
              <a:tblGrid>
                <a:gridCol w="2808312"/>
                <a:gridCol w="4896544"/>
              </a:tblGrid>
              <a:tr h="554992">
                <a:tc>
                  <a:txBody>
                    <a:bodyPr/>
                    <a:lstStyle/>
                    <a:p>
                      <a:r>
                        <a:rPr lang="nl-NL" dirty="0" smtClean="0">
                          <a:solidFill>
                            <a:schemeClr val="tx1"/>
                          </a:solidFill>
                        </a:rPr>
                        <a:t>Feit</a:t>
                      </a:r>
                      <a:endParaRPr lang="nl-NL" dirty="0">
                        <a:solidFill>
                          <a:schemeClr val="tx1"/>
                        </a:solidFill>
                      </a:endParaRPr>
                    </a:p>
                  </a:txBody>
                  <a:tcPr/>
                </a:tc>
                <a:tc>
                  <a:txBody>
                    <a:bodyPr/>
                    <a:lstStyle/>
                    <a:p>
                      <a:r>
                        <a:rPr lang="nl-NL" dirty="0" smtClean="0">
                          <a:solidFill>
                            <a:schemeClr val="tx1"/>
                          </a:solidFill>
                        </a:rPr>
                        <a:t>Oplossing</a:t>
                      </a:r>
                      <a:endParaRPr lang="nl-NL" dirty="0">
                        <a:solidFill>
                          <a:schemeClr val="tx1"/>
                        </a:solidFill>
                      </a:endParaRPr>
                    </a:p>
                  </a:txBody>
                  <a:tcPr/>
                </a:tc>
              </a:tr>
              <a:tr h="554992">
                <a:tc>
                  <a:txBody>
                    <a:bodyPr/>
                    <a:lstStyle/>
                    <a:p>
                      <a:r>
                        <a:rPr lang="nl-NL" dirty="0" smtClean="0"/>
                        <a:t>Het loopt weer uit en we besluiten niets…..</a:t>
                      </a:r>
                      <a:endParaRPr lang="nl-NL" dirty="0"/>
                    </a:p>
                  </a:txBody>
                  <a:tcPr/>
                </a:tc>
                <a:tc>
                  <a:txBody>
                    <a:bodyPr/>
                    <a:lstStyle/>
                    <a:p>
                      <a:r>
                        <a:rPr lang="nl-NL" dirty="0" smtClean="0"/>
                        <a:t>Korte agenda / duidelijkheid</a:t>
                      </a:r>
                      <a:r>
                        <a:rPr lang="nl-NL" baseline="0" dirty="0" smtClean="0"/>
                        <a:t> status agendapunt /  samenvatten wat besluit is.</a:t>
                      </a:r>
                      <a:endParaRPr lang="nl-NL" dirty="0"/>
                    </a:p>
                  </a:txBody>
                  <a:tcPr/>
                </a:tc>
              </a:tr>
              <a:tr h="554992">
                <a:tc>
                  <a:txBody>
                    <a:bodyPr/>
                    <a:lstStyle/>
                    <a:p>
                      <a:r>
                        <a:rPr lang="nl-NL" dirty="0" smtClean="0"/>
                        <a:t>Vervelend storend gedrag </a:t>
                      </a:r>
                      <a:endParaRPr lang="nl-NL" dirty="0"/>
                    </a:p>
                  </a:txBody>
                  <a:tcPr/>
                </a:tc>
                <a:tc>
                  <a:txBody>
                    <a:bodyPr/>
                    <a:lstStyle/>
                    <a:p>
                      <a:r>
                        <a:rPr lang="nl-NL" dirty="0" smtClean="0"/>
                        <a:t>Ga niet mee / spreek aan</a:t>
                      </a:r>
                      <a:endParaRPr lang="nl-NL" dirty="0"/>
                    </a:p>
                  </a:txBody>
                  <a:tcPr/>
                </a:tc>
              </a:tr>
              <a:tr h="554992">
                <a:tc>
                  <a:txBody>
                    <a:bodyPr/>
                    <a:lstStyle/>
                    <a:p>
                      <a:r>
                        <a:rPr lang="nl-NL" dirty="0" smtClean="0"/>
                        <a:t>Afdwalende discussie</a:t>
                      </a:r>
                      <a:endParaRPr lang="nl-NL" dirty="0"/>
                    </a:p>
                  </a:txBody>
                  <a:tcPr/>
                </a:tc>
                <a:tc>
                  <a:txBody>
                    <a:bodyPr/>
                    <a:lstStyle/>
                    <a:p>
                      <a:r>
                        <a:rPr lang="nl-NL" dirty="0" smtClean="0"/>
                        <a:t>Stel</a:t>
                      </a:r>
                      <a:r>
                        <a:rPr lang="nl-NL" baseline="0" dirty="0" smtClean="0"/>
                        <a:t> vast wat doel van agendapunt is. Vraag door waarom men niet tot de kern wil komen.</a:t>
                      </a:r>
                      <a:endParaRPr lang="nl-NL" dirty="0"/>
                    </a:p>
                  </a:txBody>
                  <a:tcPr/>
                </a:tc>
              </a:tr>
              <a:tr h="554992">
                <a:tc>
                  <a:txBody>
                    <a:bodyPr/>
                    <a:lstStyle/>
                    <a:p>
                      <a:r>
                        <a:rPr lang="nl-NL" dirty="0" smtClean="0"/>
                        <a:t>Hoogste woordvoerders</a:t>
                      </a:r>
                      <a:endParaRPr lang="nl-NL" dirty="0"/>
                    </a:p>
                  </a:txBody>
                  <a:tcPr/>
                </a:tc>
                <a:tc>
                  <a:txBody>
                    <a:bodyPr/>
                    <a:lstStyle/>
                    <a:p>
                      <a:r>
                        <a:rPr lang="nl-NL" dirty="0" smtClean="0"/>
                        <a:t>Kap af, en vraag anderen te</a:t>
                      </a:r>
                      <a:r>
                        <a:rPr lang="nl-NL" baseline="0" dirty="0" smtClean="0"/>
                        <a:t> reageren</a:t>
                      </a:r>
                      <a:endParaRPr lang="nl-NL" dirty="0"/>
                    </a:p>
                  </a:txBody>
                  <a:tcPr/>
                </a:tc>
              </a:tr>
            </a:tbl>
          </a:graphicData>
        </a:graphic>
      </p:graphicFrame>
    </p:spTree>
    <p:extLst>
      <p:ext uri="{BB962C8B-B14F-4D97-AF65-F5344CB8AC3E}">
        <p14:creationId xmlns:p14="http://schemas.microsoft.com/office/powerpoint/2010/main" val="4252471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normAutofit fontScale="77500" lnSpcReduction="20000"/>
          </a:bodyPr>
          <a:lstStyle/>
          <a:p>
            <a:pPr algn="ctr">
              <a:defRPr/>
            </a:pPr>
            <a:r>
              <a:rPr lang="nl-NL" sz="2300" b="1" i="1" u="sng" dirty="0"/>
              <a:t>VERGADERINGEN.</a:t>
            </a:r>
          </a:p>
          <a:p>
            <a:pPr>
              <a:defRPr/>
            </a:pPr>
            <a:r>
              <a:rPr lang="nl-NL" sz="2300" i="1" dirty="0"/>
              <a:t>Convocatie : uitnodiging</a:t>
            </a:r>
          </a:p>
          <a:p>
            <a:pPr marL="514350" indent="-514350">
              <a:buFontTx/>
              <a:buAutoNum type="arabicPeriod"/>
              <a:defRPr/>
            </a:pPr>
            <a:r>
              <a:rPr lang="nl-NL" sz="2300" i="1" dirty="0"/>
              <a:t>Opening en vaststellen</a:t>
            </a:r>
          </a:p>
          <a:p>
            <a:pPr marL="514350" indent="-514350">
              <a:buFontTx/>
              <a:buAutoNum type="arabicPeriod"/>
              <a:defRPr/>
            </a:pPr>
            <a:r>
              <a:rPr lang="nl-NL" sz="2300" i="1" dirty="0"/>
              <a:t>Notulen vorige keer</a:t>
            </a:r>
          </a:p>
          <a:p>
            <a:pPr marL="514350" indent="-514350">
              <a:buFontTx/>
              <a:buAutoNum type="arabicPeriod"/>
              <a:defRPr/>
            </a:pPr>
            <a:r>
              <a:rPr lang="nl-NL" sz="2300" i="1" dirty="0"/>
              <a:t>Inkomende stukken / mededeling</a:t>
            </a:r>
          </a:p>
          <a:p>
            <a:pPr marL="514350" indent="-514350">
              <a:buFontTx/>
              <a:buAutoNum type="arabicPeriod"/>
              <a:defRPr/>
            </a:pPr>
            <a:r>
              <a:rPr lang="nl-NL" sz="2300" i="1" dirty="0"/>
              <a:t>……</a:t>
            </a:r>
          </a:p>
          <a:p>
            <a:pPr marL="514350" indent="-514350">
              <a:buFontTx/>
              <a:buAutoNum type="arabicPeriod"/>
              <a:defRPr/>
            </a:pPr>
            <a:r>
              <a:rPr lang="nl-NL" sz="2300" i="1" dirty="0"/>
              <a:t>……</a:t>
            </a:r>
          </a:p>
          <a:p>
            <a:pPr marL="514350" indent="-514350">
              <a:buFontTx/>
              <a:buAutoNum type="arabicPeriod"/>
              <a:defRPr/>
            </a:pPr>
            <a:r>
              <a:rPr lang="nl-NL" sz="2300" i="1" dirty="0"/>
              <a:t>…..</a:t>
            </a:r>
          </a:p>
          <a:p>
            <a:pPr marL="514350" indent="-514350">
              <a:buFontTx/>
              <a:buAutoNum type="arabicPeriod"/>
              <a:defRPr/>
            </a:pPr>
            <a:r>
              <a:rPr lang="nl-NL" sz="2300" i="1" dirty="0"/>
              <a:t>Rondvraag (??)</a:t>
            </a:r>
          </a:p>
          <a:p>
            <a:pPr marL="514350" indent="-514350">
              <a:buFontTx/>
              <a:buAutoNum type="arabicPeriod"/>
              <a:defRPr/>
            </a:pPr>
            <a:r>
              <a:rPr lang="nl-NL" sz="2300" i="1" dirty="0"/>
              <a:t>Afsluiting</a:t>
            </a:r>
          </a:p>
          <a:p>
            <a:pPr algn="ctr">
              <a:defRPr/>
            </a:pPr>
            <a:r>
              <a:rPr lang="nl-NL" sz="2300" b="1" i="1" u="sng" dirty="0"/>
              <a:t>ROL VOORZITTER </a:t>
            </a:r>
            <a:r>
              <a:rPr lang="nl-NL" sz="2300" i="1" dirty="0"/>
              <a:t>:</a:t>
            </a:r>
          </a:p>
          <a:p>
            <a:pPr marL="514350" indent="-514350">
              <a:buFontTx/>
              <a:buAutoNum type="arabicPeriod"/>
              <a:defRPr/>
            </a:pPr>
            <a:r>
              <a:rPr lang="nl-NL" sz="2300" i="1" dirty="0"/>
              <a:t>Zorgt voor agenda / convocatie</a:t>
            </a:r>
          </a:p>
          <a:p>
            <a:pPr marL="514350" indent="-514350">
              <a:buFontTx/>
              <a:buAutoNum type="arabicPeriod"/>
              <a:defRPr/>
            </a:pPr>
            <a:r>
              <a:rPr lang="nl-NL" sz="2300" i="1" dirty="0"/>
              <a:t>Bewaakt tijd</a:t>
            </a:r>
          </a:p>
          <a:p>
            <a:pPr marL="514350" indent="-514350">
              <a:buFontTx/>
              <a:buAutoNum type="arabicPeriod"/>
              <a:defRPr/>
            </a:pPr>
            <a:r>
              <a:rPr lang="nl-NL" sz="2300" i="1" dirty="0"/>
              <a:t>Bekijkt of iedereen aan bod komt</a:t>
            </a:r>
          </a:p>
          <a:p>
            <a:pPr marL="514350" indent="-514350">
              <a:buFontTx/>
              <a:buAutoNum type="arabicPeriod"/>
              <a:defRPr/>
            </a:pPr>
            <a:r>
              <a:rPr lang="nl-NL" sz="2300" i="1" dirty="0"/>
              <a:t>Licht agendapunt toe (en geeft aan wat doel is)</a:t>
            </a:r>
          </a:p>
          <a:p>
            <a:pPr marL="514350" indent="-514350">
              <a:buFontTx/>
              <a:buAutoNum type="arabicPeriod"/>
              <a:defRPr/>
            </a:pPr>
            <a:r>
              <a:rPr lang="nl-NL" sz="2300" i="1" dirty="0"/>
              <a:t>Houdt het zakelijk</a:t>
            </a:r>
          </a:p>
          <a:p>
            <a:pPr marL="514350" indent="-514350">
              <a:buFontTx/>
              <a:buAutoNum type="arabicPeriod"/>
              <a:defRPr/>
            </a:pPr>
            <a:r>
              <a:rPr lang="nl-NL" sz="2300" i="1" dirty="0"/>
              <a:t>Vat samen ( elk punt )</a:t>
            </a: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465015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normAutofit fontScale="77500" lnSpcReduction="20000"/>
          </a:bodyPr>
          <a:lstStyle/>
          <a:p>
            <a:pPr algn="ctr">
              <a:defRPr/>
            </a:pPr>
            <a:r>
              <a:rPr lang="nl-NL" sz="2300" b="1" i="1" u="sng" dirty="0"/>
              <a:t>VERGADERINGEN.</a:t>
            </a:r>
          </a:p>
          <a:p>
            <a:pPr>
              <a:defRPr/>
            </a:pPr>
            <a:r>
              <a:rPr lang="nl-NL" sz="2300" i="1" dirty="0"/>
              <a:t>Convocatie : uitnodiging</a:t>
            </a:r>
          </a:p>
          <a:p>
            <a:pPr marL="514350" indent="-514350">
              <a:buFontTx/>
              <a:buAutoNum type="arabicPeriod"/>
              <a:defRPr/>
            </a:pPr>
            <a:r>
              <a:rPr lang="nl-NL" sz="2300" i="1" dirty="0"/>
              <a:t>Opening en vaststellen</a:t>
            </a:r>
          </a:p>
          <a:p>
            <a:pPr marL="514350" indent="-514350">
              <a:buFontTx/>
              <a:buAutoNum type="arabicPeriod"/>
              <a:defRPr/>
            </a:pPr>
            <a:r>
              <a:rPr lang="nl-NL" sz="2300" i="1" dirty="0"/>
              <a:t>Notulen vorige keer</a:t>
            </a:r>
          </a:p>
          <a:p>
            <a:pPr marL="514350" indent="-514350">
              <a:buFontTx/>
              <a:buAutoNum type="arabicPeriod"/>
              <a:defRPr/>
            </a:pPr>
            <a:r>
              <a:rPr lang="nl-NL" sz="2300" i="1" dirty="0"/>
              <a:t>Inkomende stukken / mededeling</a:t>
            </a:r>
          </a:p>
          <a:p>
            <a:pPr marL="514350" indent="-514350">
              <a:buFontTx/>
              <a:buAutoNum type="arabicPeriod"/>
              <a:defRPr/>
            </a:pPr>
            <a:r>
              <a:rPr lang="nl-NL" sz="2300" i="1" dirty="0"/>
              <a:t>……</a:t>
            </a:r>
          </a:p>
          <a:p>
            <a:pPr marL="514350" indent="-514350">
              <a:buFontTx/>
              <a:buAutoNum type="arabicPeriod"/>
              <a:defRPr/>
            </a:pPr>
            <a:r>
              <a:rPr lang="nl-NL" sz="2300" i="1" dirty="0"/>
              <a:t>……</a:t>
            </a:r>
          </a:p>
          <a:p>
            <a:pPr marL="514350" indent="-514350">
              <a:buFontTx/>
              <a:buAutoNum type="arabicPeriod"/>
              <a:defRPr/>
            </a:pPr>
            <a:r>
              <a:rPr lang="nl-NL" sz="2300" i="1" dirty="0"/>
              <a:t>…..</a:t>
            </a:r>
          </a:p>
          <a:p>
            <a:pPr marL="514350" indent="-514350">
              <a:buFontTx/>
              <a:buAutoNum type="arabicPeriod"/>
              <a:defRPr/>
            </a:pPr>
            <a:r>
              <a:rPr lang="nl-NL" sz="2300" i="1" dirty="0"/>
              <a:t>Rondvraag (??)</a:t>
            </a:r>
          </a:p>
          <a:p>
            <a:pPr marL="514350" indent="-514350">
              <a:buFontTx/>
              <a:buAutoNum type="arabicPeriod"/>
              <a:defRPr/>
            </a:pPr>
            <a:r>
              <a:rPr lang="nl-NL" sz="2300" i="1" dirty="0"/>
              <a:t>Afsluiting</a:t>
            </a:r>
          </a:p>
          <a:p>
            <a:pPr algn="ctr">
              <a:defRPr/>
            </a:pPr>
            <a:r>
              <a:rPr lang="nl-NL" sz="2300" b="1" i="1" u="sng" dirty="0"/>
              <a:t>ROL VOORZITTER </a:t>
            </a:r>
            <a:r>
              <a:rPr lang="nl-NL" sz="2300" i="1" dirty="0"/>
              <a:t>:</a:t>
            </a:r>
          </a:p>
          <a:p>
            <a:pPr marL="514350" indent="-514350">
              <a:buFontTx/>
              <a:buAutoNum type="arabicPeriod"/>
              <a:defRPr/>
            </a:pPr>
            <a:r>
              <a:rPr lang="nl-NL" sz="2300" i="1" dirty="0"/>
              <a:t>Zorgt voor agenda / convocatie</a:t>
            </a:r>
          </a:p>
          <a:p>
            <a:pPr marL="514350" indent="-514350">
              <a:buFontTx/>
              <a:buAutoNum type="arabicPeriod"/>
              <a:defRPr/>
            </a:pPr>
            <a:r>
              <a:rPr lang="nl-NL" sz="2300" i="1" dirty="0"/>
              <a:t>Bewaakt tijd</a:t>
            </a:r>
          </a:p>
          <a:p>
            <a:pPr marL="514350" indent="-514350">
              <a:buFontTx/>
              <a:buAutoNum type="arabicPeriod"/>
              <a:defRPr/>
            </a:pPr>
            <a:r>
              <a:rPr lang="nl-NL" sz="2300" i="1" dirty="0"/>
              <a:t>Bekijkt of iedereen aan bod komt</a:t>
            </a:r>
          </a:p>
          <a:p>
            <a:pPr marL="514350" indent="-514350">
              <a:buFontTx/>
              <a:buAutoNum type="arabicPeriod"/>
              <a:defRPr/>
            </a:pPr>
            <a:r>
              <a:rPr lang="nl-NL" sz="2300" i="1" dirty="0"/>
              <a:t>Licht agendapunt toe (en geeft aan wat doel is)</a:t>
            </a:r>
          </a:p>
          <a:p>
            <a:pPr marL="514350" indent="-514350">
              <a:buFontTx/>
              <a:buAutoNum type="arabicPeriod"/>
              <a:defRPr/>
            </a:pPr>
            <a:r>
              <a:rPr lang="nl-NL" sz="2300" i="1" dirty="0"/>
              <a:t>Houdt het zakelijk</a:t>
            </a:r>
          </a:p>
          <a:p>
            <a:pPr marL="514350" indent="-514350">
              <a:buFontTx/>
              <a:buAutoNum type="arabicPeriod"/>
              <a:defRPr/>
            </a:pPr>
            <a:r>
              <a:rPr lang="nl-NL" sz="2300" i="1" dirty="0"/>
              <a:t>Vat samen ( elk punt )</a:t>
            </a: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850015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836712"/>
            <a:ext cx="7704856"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6446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2800" dirty="0" smtClean="0"/>
              <a:t>PERSONEELSMANAGEMENT PPT 8</a:t>
            </a:r>
          </a:p>
          <a:p>
            <a:endParaRPr lang="nl-NL" sz="2800" dirty="0"/>
          </a:p>
          <a:p>
            <a:r>
              <a:rPr lang="nl-NL" sz="2800" dirty="0" smtClean="0"/>
              <a:t>Onderdeel : communicatie</a:t>
            </a:r>
            <a:endParaRPr lang="nl-NL" sz="2800" dirty="0"/>
          </a:p>
        </p:txBody>
      </p:sp>
    </p:spTree>
    <p:extLst>
      <p:ext uri="{BB962C8B-B14F-4D97-AF65-F5344CB8AC3E}">
        <p14:creationId xmlns:p14="http://schemas.microsoft.com/office/powerpoint/2010/main" val="254772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lgn="ctr">
              <a:defRPr/>
            </a:pPr>
            <a:r>
              <a:rPr lang="nl-NL" sz="1600" dirty="0">
                <a:solidFill>
                  <a:srgbClr val="000000"/>
                </a:solidFill>
              </a:rPr>
              <a:t>GEBASEERD OP CPS – aandacht aan taal.</a:t>
            </a:r>
          </a:p>
          <a:p>
            <a:pPr algn="ctr">
              <a:defRPr/>
            </a:pPr>
            <a:r>
              <a:rPr lang="nl-NL" sz="1600" dirty="0">
                <a:solidFill>
                  <a:srgbClr val="000000"/>
                </a:solidFill>
              </a:rPr>
              <a:t>Hoeveel Proces van de woorden moet je kennen?</a:t>
            </a:r>
          </a:p>
          <a:p>
            <a:pPr>
              <a:defRPr/>
            </a:pPr>
            <a:r>
              <a:rPr lang="nl-NL" dirty="0" smtClean="0"/>
              <a:t>WAAR STAAT HIER? (60%)</a:t>
            </a:r>
            <a:endParaRPr lang="nl-NL" dirty="0"/>
          </a:p>
          <a:p>
            <a:pPr>
              <a:defRPr/>
            </a:pPr>
            <a:endParaRPr lang="nl-NL" dirty="0" smtClean="0"/>
          </a:p>
          <a:p>
            <a:pPr algn="ctr">
              <a:defRPr/>
            </a:pPr>
            <a:r>
              <a:rPr lang="nl-NL" sz="2400" dirty="0" smtClean="0"/>
              <a:t>We </a:t>
            </a:r>
            <a:r>
              <a:rPr lang="nl-NL" sz="2400" dirty="0"/>
              <a:t>moeten - , zei een - uit Singapore tegen - . </a:t>
            </a:r>
          </a:p>
          <a:p>
            <a:pPr algn="ctr">
              <a:defRPr/>
            </a:pPr>
            <a:r>
              <a:rPr lang="nl-NL" sz="2400" dirty="0"/>
              <a:t>We hebben geen - meer. Singapore is maar - - - </a:t>
            </a:r>
          </a:p>
          <a:p>
            <a:pPr algn="ctr">
              <a:defRPr/>
            </a:pPr>
            <a:r>
              <a:rPr lang="nl-NL" sz="2400" dirty="0"/>
              <a:t>met een - - -. We - met - - dat we niet - kunnen. </a:t>
            </a:r>
          </a:p>
          <a:p>
            <a:pPr algn="ctr">
              <a:defRPr/>
            </a:pPr>
            <a:r>
              <a:rPr lang="nl-NL" sz="2400" dirty="0"/>
              <a:t>- - ik - een - met een - aan - -, het - er -. </a:t>
            </a:r>
          </a:p>
          <a:p>
            <a:pPr algn="ctr">
              <a:defRPr/>
            </a:pPr>
            <a:r>
              <a:rPr lang="nl-NL" sz="2400" dirty="0"/>
              <a:t>Voor de - mensen is dit nog - de - - van - , maar </a:t>
            </a:r>
          </a:p>
          <a:p>
            <a:pPr algn="ctr">
              <a:defRPr/>
            </a:pPr>
            <a:r>
              <a:rPr lang="nl-NL" sz="2400" dirty="0"/>
              <a:t>dat is een niet meer te - - geworden. </a:t>
            </a:r>
            <a:endParaRPr lang="nl-NL" sz="2400" dirty="0">
              <a:solidFill>
                <a:srgbClr val="000000"/>
              </a:solidFill>
            </a:endParaRP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1775537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lgn="ctr">
              <a:defRPr/>
            </a:pPr>
            <a:r>
              <a:rPr lang="nl-NL" sz="1600" dirty="0">
                <a:solidFill>
                  <a:srgbClr val="000000"/>
                </a:solidFill>
              </a:rPr>
              <a:t>GEBASEERD OP CPS – aandacht aan taal.</a:t>
            </a:r>
          </a:p>
          <a:p>
            <a:pPr algn="ctr">
              <a:defRPr/>
            </a:pPr>
            <a:r>
              <a:rPr lang="nl-NL" sz="1600" dirty="0">
                <a:solidFill>
                  <a:srgbClr val="000000"/>
                </a:solidFill>
              </a:rPr>
              <a:t>Hoeveel Proces van de woorden moet je kennen?</a:t>
            </a:r>
          </a:p>
          <a:p>
            <a:pPr>
              <a:defRPr/>
            </a:pPr>
            <a:r>
              <a:rPr lang="nl-NL" dirty="0" smtClean="0"/>
              <a:t>WAAR STAAT HIER? (80%)</a:t>
            </a:r>
            <a:endParaRPr lang="nl-NL" dirty="0"/>
          </a:p>
          <a:p>
            <a:pPr>
              <a:defRPr/>
            </a:pPr>
            <a:endParaRPr lang="nl-NL" dirty="0" smtClean="0"/>
          </a:p>
          <a:p>
            <a:pPr algn="ctr">
              <a:defRPr/>
            </a:pPr>
            <a:r>
              <a:rPr lang="nl-NL" sz="2400" dirty="0"/>
              <a:t>We moeten -, zei een - uit Singapore tegen me. </a:t>
            </a:r>
          </a:p>
          <a:p>
            <a:pPr algn="ctr">
              <a:defRPr/>
            </a:pPr>
            <a:r>
              <a:rPr lang="nl-NL" sz="2400" dirty="0"/>
              <a:t>We hebben geen - meer. Singapore is maar een </a:t>
            </a:r>
          </a:p>
          <a:p>
            <a:pPr algn="ctr">
              <a:defRPr/>
            </a:pPr>
            <a:r>
              <a:rPr lang="nl-NL" sz="2400" dirty="0"/>
              <a:t>klein - met een sterk groeiende bevolking . We - </a:t>
            </a:r>
          </a:p>
          <a:p>
            <a:pPr algn="ctr">
              <a:defRPr/>
            </a:pPr>
            <a:r>
              <a:rPr lang="nl-NL" sz="2400" dirty="0"/>
              <a:t>met zo’n - dat we niet anders kunnen. - - ik - </a:t>
            </a:r>
          </a:p>
          <a:p>
            <a:pPr algn="ctr">
              <a:defRPr/>
            </a:pPr>
            <a:r>
              <a:rPr lang="nl-NL" sz="2400" dirty="0"/>
              <a:t>een huis met een - aan beide - , het liefst er -. </a:t>
            </a:r>
          </a:p>
          <a:p>
            <a:pPr algn="ctr">
              <a:defRPr/>
            </a:pPr>
            <a:r>
              <a:rPr lang="nl-NL" sz="2400" dirty="0"/>
              <a:t>Voor de meeste mensen is dit nog steeds de - </a:t>
            </a:r>
          </a:p>
          <a:p>
            <a:pPr algn="ctr">
              <a:defRPr/>
            </a:pPr>
            <a:r>
              <a:rPr lang="nl-NL" sz="2400" dirty="0"/>
              <a:t>wijze van wonen, maar dat is een niet meer te - </a:t>
            </a:r>
          </a:p>
          <a:p>
            <a:pPr algn="ctr">
              <a:defRPr/>
            </a:pPr>
            <a:r>
              <a:rPr lang="nl-NL" sz="2400" dirty="0"/>
              <a:t>- geworden. </a:t>
            </a:r>
            <a:endParaRPr lang="nl-NL" sz="3600" dirty="0">
              <a:solidFill>
                <a:srgbClr val="000000"/>
              </a:solidFill>
            </a:endParaRP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35423631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lgn="ctr">
              <a:defRPr/>
            </a:pPr>
            <a:r>
              <a:rPr lang="nl-NL" sz="1600" dirty="0">
                <a:solidFill>
                  <a:srgbClr val="000000"/>
                </a:solidFill>
              </a:rPr>
              <a:t>GEBASEERD OP CPS – aandacht aan taal.</a:t>
            </a:r>
          </a:p>
          <a:p>
            <a:pPr algn="ctr">
              <a:defRPr/>
            </a:pPr>
            <a:r>
              <a:rPr lang="nl-NL" sz="1600" dirty="0">
                <a:solidFill>
                  <a:srgbClr val="000000"/>
                </a:solidFill>
              </a:rPr>
              <a:t>Hoeveel Proces van de woorden moet je kennen?</a:t>
            </a:r>
          </a:p>
          <a:p>
            <a:pPr>
              <a:defRPr/>
            </a:pPr>
            <a:r>
              <a:rPr lang="nl-NL" dirty="0" smtClean="0"/>
              <a:t>WAAR STAAT HIER? (100%)</a:t>
            </a:r>
            <a:endParaRPr lang="nl-NL" dirty="0"/>
          </a:p>
          <a:p>
            <a:pPr>
              <a:defRPr/>
            </a:pPr>
            <a:endParaRPr lang="nl-NL" dirty="0" smtClean="0"/>
          </a:p>
          <a:p>
            <a:pPr algn="ctr">
              <a:defRPr/>
            </a:pPr>
            <a:r>
              <a:rPr lang="nl-NL" sz="2400" dirty="0"/>
              <a:t>We moeten omhoog, zei een architect uit Singapore tegen me. We hebben geen ruimte meer. Singapore is maar een klein eiland met een sterk groeiende bevolking. We kampen met zo’n ruimtegebrek dat we niet anders kunnen. Net zoals ik wil iedereen een huis met een tuin aan beide zijden, het liefst er omheen. Voor de meeste mensen is dit nog steeds de ideale manier van wonen, maar dat is een niet meer te realiseren droom geworden. </a:t>
            </a:r>
            <a:endParaRPr lang="nl-NL" sz="3600" dirty="0">
              <a:solidFill>
                <a:srgbClr val="000000"/>
              </a:solidFill>
            </a:endParaRP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4270480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899592" y="980728"/>
            <a:ext cx="7859216" cy="5073427"/>
          </a:xfrm>
        </p:spPr>
        <p:txBody>
          <a:bodyPr/>
          <a:lstStyle/>
          <a:p>
            <a:pPr>
              <a:defRPr/>
            </a:pPr>
            <a:r>
              <a:rPr lang="nl-NL" sz="1600" b="1" dirty="0"/>
              <a:t>OEFENING : </a:t>
            </a:r>
            <a:endParaRPr lang="nl-NL" sz="1600" b="1" dirty="0" smtClean="0"/>
          </a:p>
          <a:p>
            <a:pPr>
              <a:defRPr/>
            </a:pPr>
            <a:r>
              <a:rPr lang="nl-NL" sz="1600" b="1" i="1" dirty="0" smtClean="0"/>
              <a:t>Maak </a:t>
            </a:r>
            <a:r>
              <a:rPr lang="nl-NL" sz="1600" b="1" i="1" dirty="0"/>
              <a:t>een keuze :</a:t>
            </a:r>
          </a:p>
          <a:p>
            <a:pPr marL="342900" indent="-342900">
              <a:buFont typeface="Wingdings" pitchFamily="2" charset="2"/>
              <a:buChar char="Ø"/>
              <a:defRPr/>
            </a:pPr>
            <a:r>
              <a:rPr lang="nl-NL" sz="1600" b="1" i="1" dirty="0"/>
              <a:t>Zomer of winter</a:t>
            </a:r>
          </a:p>
          <a:p>
            <a:pPr marL="342900" indent="-342900">
              <a:buFont typeface="Wingdings" pitchFamily="2" charset="2"/>
              <a:buChar char="Ø"/>
              <a:defRPr/>
            </a:pPr>
            <a:r>
              <a:rPr lang="nl-NL" sz="1600" b="1" i="1" dirty="0"/>
              <a:t>Pieken of dalen</a:t>
            </a:r>
          </a:p>
          <a:p>
            <a:pPr marL="342900" indent="-342900">
              <a:buFont typeface="Wingdings" pitchFamily="2" charset="2"/>
              <a:buChar char="Ø"/>
              <a:defRPr/>
            </a:pPr>
            <a:r>
              <a:rPr lang="nl-NL" sz="1600" b="1" i="1" dirty="0"/>
              <a:t>Groen of blauw</a:t>
            </a:r>
          </a:p>
          <a:p>
            <a:pPr marL="342900" indent="-342900">
              <a:buFont typeface="Wingdings" pitchFamily="2" charset="2"/>
              <a:buChar char="Ø"/>
              <a:defRPr/>
            </a:pPr>
            <a:r>
              <a:rPr lang="nl-NL" sz="1600" b="1" i="1" dirty="0"/>
              <a:t>Tennisracket of ballen</a:t>
            </a:r>
          </a:p>
          <a:p>
            <a:pPr marL="342900" indent="-342900">
              <a:buFont typeface="Wingdings" pitchFamily="2" charset="2"/>
              <a:buChar char="Ø"/>
              <a:defRPr/>
            </a:pPr>
            <a:r>
              <a:rPr lang="nl-NL" sz="1600" b="1" i="1" dirty="0"/>
              <a:t>Lamp of tl verlichting</a:t>
            </a:r>
          </a:p>
          <a:p>
            <a:pPr marL="342900" indent="-342900">
              <a:buFont typeface="Wingdings" pitchFamily="2" charset="2"/>
              <a:buChar char="Ø"/>
              <a:defRPr/>
            </a:pPr>
            <a:endParaRPr lang="nl-NL" sz="1600" dirty="0"/>
          </a:p>
          <a:p>
            <a:pPr>
              <a:defRPr/>
            </a:pPr>
            <a:r>
              <a:rPr lang="nl-NL" sz="1600" dirty="0"/>
              <a:t>EN HOE </a:t>
            </a:r>
            <a:r>
              <a:rPr lang="nl-NL" sz="1600" dirty="0" smtClean="0"/>
              <a:t>ZIET DE KERSTBOOM ER UIT?</a:t>
            </a:r>
            <a:endParaRPr lang="nl-NL" sz="1600" dirty="0"/>
          </a:p>
          <a:p>
            <a:pPr>
              <a:defRPr/>
            </a:pPr>
            <a:endParaRPr lang="nl-NL" sz="1600" dirty="0"/>
          </a:p>
          <a:p>
            <a:pPr>
              <a:defRPr/>
            </a:pPr>
            <a:r>
              <a:rPr lang="nl-NL" sz="1600" i="1" dirty="0"/>
              <a:t>Conclusie : Als je niet communiceert wat je wil (visie), gaan mensen vreemde keuzes maken ( en raken vertwijfeld )</a:t>
            </a: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400754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animEffect transition="in" filter="fade">
                                      <p:cBhvr>
                                        <p:cTn id="7" dur="500"/>
                                        <p:tgtEl>
                                          <p:spTgt spid="6">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0" end="10"/>
                                            </p:txEl>
                                          </p:spTgt>
                                        </p:tgtEl>
                                        <p:attrNameLst>
                                          <p:attrName>style.visibility</p:attrName>
                                        </p:attrNameLst>
                                      </p:cBhvr>
                                      <p:to>
                                        <p:strVal val="visible"/>
                                      </p:to>
                                    </p:set>
                                    <p:anim calcmode="lin" valueType="num">
                                      <p:cBhvr additive="base">
                                        <p:cTn id="12"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defRPr/>
            </a:pPr>
            <a:endParaRPr lang="nl-NL" sz="3200" dirty="0">
              <a:solidFill>
                <a:srgbClr val="000000"/>
              </a:solidFill>
            </a:endParaRPr>
          </a:p>
          <a:p>
            <a:pPr>
              <a:lnSpc>
                <a:spcPct val="90000"/>
              </a:lnSpc>
              <a:defRPr/>
            </a:pPr>
            <a:endParaRPr lang="nl-NL"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693" y="1052736"/>
            <a:ext cx="6768752"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5819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defRPr/>
            </a:pPr>
            <a:r>
              <a:rPr lang="nl-NL" sz="1600" b="1" i="1" dirty="0">
                <a:solidFill>
                  <a:srgbClr val="000000"/>
                </a:solidFill>
              </a:rPr>
              <a:t>Bedenk dat :</a:t>
            </a:r>
          </a:p>
          <a:p>
            <a:pPr marL="285750" indent="-285750">
              <a:buFont typeface="Wingdings" panose="05000000000000000000" pitchFamily="2" charset="2"/>
              <a:buChar char="Ø"/>
              <a:defRPr/>
            </a:pPr>
            <a:r>
              <a:rPr lang="nl-NL" sz="1600" i="1" dirty="0">
                <a:solidFill>
                  <a:srgbClr val="000000"/>
                </a:solidFill>
              </a:rPr>
              <a:t>Communicatie wordt bepaald door :</a:t>
            </a:r>
          </a:p>
          <a:p>
            <a:pPr marL="571500" indent="-571500">
              <a:buFont typeface="Wingdings" panose="05000000000000000000" pitchFamily="2" charset="2"/>
              <a:buChar char="§"/>
              <a:defRPr/>
            </a:pPr>
            <a:r>
              <a:rPr lang="nl-NL" sz="1600" i="1" dirty="0">
                <a:solidFill>
                  <a:srgbClr val="000000"/>
                </a:solidFill>
              </a:rPr>
              <a:t>&gt; 50% houding, gebaren, </a:t>
            </a:r>
            <a:r>
              <a:rPr lang="nl-NL" sz="1600" i="1" dirty="0" err="1">
                <a:solidFill>
                  <a:srgbClr val="000000"/>
                </a:solidFill>
              </a:rPr>
              <a:t>ed</a:t>
            </a:r>
            <a:endParaRPr lang="nl-NL" sz="1600" i="1" dirty="0">
              <a:solidFill>
                <a:srgbClr val="000000"/>
              </a:solidFill>
            </a:endParaRPr>
          </a:p>
          <a:p>
            <a:pPr marL="571500" indent="-571500">
              <a:buFont typeface="Wingdings" panose="05000000000000000000" pitchFamily="2" charset="2"/>
              <a:buChar char="§"/>
              <a:defRPr/>
            </a:pPr>
            <a:r>
              <a:rPr lang="nl-NL" sz="1600" i="1" dirty="0">
                <a:solidFill>
                  <a:srgbClr val="000000"/>
                </a:solidFill>
              </a:rPr>
              <a:t>&gt; 35% toon, tempo</a:t>
            </a:r>
          </a:p>
          <a:p>
            <a:pPr marL="571500" indent="-571500">
              <a:buFont typeface="Wingdings" panose="05000000000000000000" pitchFamily="2" charset="2"/>
              <a:buChar char="§"/>
              <a:defRPr/>
            </a:pPr>
            <a:r>
              <a:rPr lang="nl-NL" sz="1600" i="1" dirty="0">
                <a:solidFill>
                  <a:srgbClr val="000000"/>
                </a:solidFill>
              </a:rPr>
              <a:t>10% woorden.</a:t>
            </a:r>
          </a:p>
          <a:p>
            <a:pPr>
              <a:defRPr/>
            </a:pPr>
            <a:endParaRPr lang="nl-NL" sz="1600" i="1" dirty="0">
              <a:solidFill>
                <a:srgbClr val="000000"/>
              </a:solidFill>
            </a:endParaRPr>
          </a:p>
          <a:p>
            <a:pPr marL="571500" indent="-571500">
              <a:buFont typeface="Wingdings" panose="05000000000000000000" pitchFamily="2" charset="2"/>
              <a:buChar char="Ø"/>
              <a:defRPr/>
            </a:pPr>
            <a:r>
              <a:rPr lang="nl-NL" sz="1600" i="1" dirty="0">
                <a:solidFill>
                  <a:srgbClr val="000000"/>
                </a:solidFill>
              </a:rPr>
              <a:t>De eerste seconden bepalend zijn hoe je over de ander denkt.</a:t>
            </a:r>
          </a:p>
          <a:p>
            <a:pPr marL="571500" indent="-571500">
              <a:buFont typeface="Wingdings" panose="05000000000000000000" pitchFamily="2" charset="2"/>
              <a:buChar char="Ø"/>
              <a:defRPr/>
            </a:pPr>
            <a:r>
              <a:rPr lang="nl-NL" sz="1600" i="1" dirty="0">
                <a:solidFill>
                  <a:srgbClr val="000000"/>
                </a:solidFill>
              </a:rPr>
              <a:t>Lichaamstaal bepaalt voor </a:t>
            </a:r>
            <a:r>
              <a:rPr lang="nl-NL" sz="1600" i="1" dirty="0" smtClean="0">
                <a:solidFill>
                  <a:srgbClr val="000000"/>
                </a:solidFill>
              </a:rPr>
              <a:t>een groot deel het succes</a:t>
            </a:r>
            <a:r>
              <a:rPr lang="nl-NL" sz="1600" i="1" dirty="0">
                <a:solidFill>
                  <a:srgbClr val="000000"/>
                </a:solidFill>
              </a:rPr>
              <a:t>.</a:t>
            </a:r>
          </a:p>
          <a:p>
            <a:pPr marL="571500" indent="-571500">
              <a:buFont typeface="Wingdings" panose="05000000000000000000" pitchFamily="2" charset="2"/>
              <a:buChar char="Ø"/>
              <a:defRPr/>
            </a:pPr>
            <a:r>
              <a:rPr lang="nl-NL" sz="1600" i="1" dirty="0">
                <a:solidFill>
                  <a:srgbClr val="000000"/>
                </a:solidFill>
              </a:rPr>
              <a:t>Open contact ( aankijken, open hand ) houdt het gesprek open</a:t>
            </a:r>
            <a:r>
              <a:rPr lang="nl-NL" sz="1600" i="1" dirty="0" smtClean="0">
                <a:solidFill>
                  <a:srgbClr val="000000"/>
                </a:solidFill>
              </a:rPr>
              <a:t>.</a:t>
            </a:r>
          </a:p>
          <a:p>
            <a:pPr marL="571500" indent="-571500">
              <a:buFont typeface="Wingdings" panose="05000000000000000000" pitchFamily="2" charset="2"/>
              <a:buChar char="Ø"/>
              <a:defRPr/>
            </a:pPr>
            <a:r>
              <a:rPr lang="nl-NL" sz="1600" i="1" dirty="0" smtClean="0">
                <a:solidFill>
                  <a:srgbClr val="000000"/>
                </a:solidFill>
              </a:rPr>
              <a:t>Er ligt vaak een boodschap onder de boodschap ( wat wil iemand nu echt zeggen )</a:t>
            </a:r>
          </a:p>
          <a:p>
            <a:pPr marL="571500" indent="-571500">
              <a:buFont typeface="Wingdings" panose="05000000000000000000" pitchFamily="2" charset="2"/>
              <a:buChar char="Ø"/>
              <a:defRPr/>
            </a:pPr>
            <a:r>
              <a:rPr lang="nl-NL" sz="1600" i="1" dirty="0" smtClean="0">
                <a:solidFill>
                  <a:srgbClr val="000000"/>
                </a:solidFill>
              </a:rPr>
              <a:t>Wat :  inhoud / feiten. De hoe : wijze waarop / emotie</a:t>
            </a:r>
            <a:r>
              <a:rPr lang="nl-NL" sz="1600" i="1" dirty="0" smtClean="0">
                <a:solidFill>
                  <a:srgbClr val="000000"/>
                </a:solidFill>
              </a:rPr>
              <a:t>.</a:t>
            </a:r>
          </a:p>
          <a:p>
            <a:pPr marL="571500" indent="-571500">
              <a:buFont typeface="Wingdings" panose="05000000000000000000" pitchFamily="2" charset="2"/>
              <a:buChar char="Ø"/>
              <a:defRPr/>
            </a:pPr>
            <a:r>
              <a:rPr lang="nl-NL" sz="1600" i="1" dirty="0" smtClean="0">
                <a:solidFill>
                  <a:srgbClr val="000000"/>
                </a:solidFill>
              </a:rPr>
              <a:t>Let op vaagheden : “zij doen het niet goed”, “ik doe dat zo meteen”, “het is nooit goed geregeld”</a:t>
            </a:r>
          </a:p>
          <a:p>
            <a:pPr marL="571500" indent="-571500">
              <a:buFont typeface="Wingdings" panose="05000000000000000000" pitchFamily="2" charset="2"/>
              <a:buChar char="Ø"/>
              <a:defRPr/>
            </a:pPr>
            <a:endParaRPr lang="nl-NL" sz="1600" i="1" dirty="0" smtClean="0">
              <a:solidFill>
                <a:srgbClr val="000000"/>
              </a:solidFill>
            </a:endParaRPr>
          </a:p>
          <a:p>
            <a:pPr marL="571500" indent="-571500">
              <a:buFont typeface="Wingdings" panose="05000000000000000000" pitchFamily="2" charset="2"/>
              <a:buChar char="Ø"/>
              <a:defRPr/>
            </a:pPr>
            <a:endParaRPr lang="nl-NL" sz="1600" i="1" dirty="0">
              <a:solidFill>
                <a:srgbClr val="000000"/>
              </a:solidFill>
            </a:endParaRP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1009246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15200" cy="576064"/>
          </a:xfrm>
        </p:spPr>
        <p:txBody>
          <a:bodyPr/>
          <a:lstStyle/>
          <a:p>
            <a:r>
              <a:rPr lang="nl-NL" dirty="0" smtClean="0"/>
              <a:t>PPT 8 : communicatie</a:t>
            </a:r>
            <a:endParaRPr lang="nl-NL" dirty="0"/>
          </a:p>
        </p:txBody>
      </p:sp>
      <p:sp>
        <p:nvSpPr>
          <p:cNvPr id="4" name="Rechthoek 3"/>
          <p:cNvSpPr/>
          <p:nvPr/>
        </p:nvSpPr>
        <p:spPr>
          <a:xfrm>
            <a:off x="899592" y="1379208"/>
            <a:ext cx="6048672" cy="369332"/>
          </a:xfrm>
          <a:prstGeom prst="rect">
            <a:avLst/>
          </a:prstGeom>
        </p:spPr>
        <p:txBody>
          <a:bodyPr wrap="square">
            <a:spAutoFit/>
          </a:bodyPr>
          <a:lstStyle/>
          <a:p>
            <a:pPr>
              <a:buNone/>
            </a:pPr>
            <a:endParaRPr lang="nl-NL" dirty="0"/>
          </a:p>
        </p:txBody>
      </p:sp>
      <p:sp>
        <p:nvSpPr>
          <p:cNvPr id="6" name="Tijdelijke aanduiding voor inhoud 5"/>
          <p:cNvSpPr>
            <a:spLocks noGrp="1"/>
          </p:cNvSpPr>
          <p:nvPr>
            <p:ph idx="1"/>
          </p:nvPr>
        </p:nvSpPr>
        <p:spPr>
          <a:xfrm>
            <a:off x="971600" y="1052736"/>
            <a:ext cx="7715200" cy="5073427"/>
          </a:xfrm>
        </p:spPr>
        <p:txBody>
          <a:bodyPr/>
          <a:lstStyle/>
          <a:p>
            <a:pPr>
              <a:defRPr/>
            </a:pPr>
            <a:r>
              <a:rPr lang="nl-NL" sz="1600" b="1" i="1" dirty="0" smtClean="0">
                <a:solidFill>
                  <a:srgbClr val="000000"/>
                </a:solidFill>
              </a:rPr>
              <a:t>Let op :</a:t>
            </a:r>
          </a:p>
          <a:p>
            <a:pPr marL="285750" indent="-285750">
              <a:buFont typeface="Wingdings" panose="05000000000000000000" pitchFamily="2" charset="2"/>
              <a:buChar char="q"/>
              <a:defRPr/>
            </a:pPr>
            <a:r>
              <a:rPr lang="nl-NL" sz="1600" dirty="0" smtClean="0">
                <a:solidFill>
                  <a:srgbClr val="000000"/>
                </a:solidFill>
              </a:rPr>
              <a:t>Probeer regelmatig samen te vatten</a:t>
            </a:r>
          </a:p>
          <a:p>
            <a:pPr marL="285750" indent="-285750">
              <a:buFont typeface="Wingdings" panose="05000000000000000000" pitchFamily="2" charset="2"/>
              <a:buChar char="q"/>
              <a:defRPr/>
            </a:pPr>
            <a:r>
              <a:rPr lang="nl-NL" sz="1600" dirty="0" smtClean="0">
                <a:solidFill>
                  <a:srgbClr val="000000"/>
                </a:solidFill>
              </a:rPr>
              <a:t>Stel vragen om vast te stellen of jet het goed begrijpt</a:t>
            </a:r>
          </a:p>
          <a:p>
            <a:pPr marL="285750" indent="-285750">
              <a:buFont typeface="Wingdings" panose="05000000000000000000" pitchFamily="2" charset="2"/>
              <a:buChar char="q"/>
              <a:defRPr/>
            </a:pPr>
            <a:r>
              <a:rPr lang="nl-NL" sz="1600" dirty="0" smtClean="0">
                <a:solidFill>
                  <a:srgbClr val="000000"/>
                </a:solidFill>
              </a:rPr>
              <a:t>Luister actief ( dus niet ondertussen iets anders doen )</a:t>
            </a:r>
          </a:p>
          <a:p>
            <a:pPr marL="285750" indent="-285750">
              <a:buFont typeface="Wingdings" panose="05000000000000000000" pitchFamily="2" charset="2"/>
              <a:buChar char="q"/>
              <a:defRPr/>
            </a:pPr>
            <a:r>
              <a:rPr lang="nl-NL" sz="1600" dirty="0" smtClean="0">
                <a:solidFill>
                  <a:srgbClr val="000000"/>
                </a:solidFill>
              </a:rPr>
              <a:t>Vragen over het waarom komen negatief over en drukken ander in verdediging.</a:t>
            </a:r>
          </a:p>
          <a:p>
            <a:pPr marL="285750" indent="-285750">
              <a:buFont typeface="Wingdings" panose="05000000000000000000" pitchFamily="2" charset="2"/>
              <a:buChar char="q"/>
              <a:defRPr/>
            </a:pPr>
            <a:r>
              <a:rPr lang="nl-NL" sz="1600" dirty="0" smtClean="0">
                <a:solidFill>
                  <a:srgbClr val="000000"/>
                </a:solidFill>
              </a:rPr>
              <a:t>Te veel vragen stellen, leidt tot een antwoord op de laatste vraag</a:t>
            </a:r>
          </a:p>
          <a:p>
            <a:pPr marL="285750" indent="-285750">
              <a:buFont typeface="Wingdings" panose="05000000000000000000" pitchFamily="2" charset="2"/>
              <a:buChar char="q"/>
              <a:defRPr/>
            </a:pPr>
            <a:r>
              <a:rPr lang="nl-NL" sz="1600" dirty="0" smtClean="0">
                <a:solidFill>
                  <a:srgbClr val="000000"/>
                </a:solidFill>
              </a:rPr>
              <a:t>Non verbale communicatie van de ander zegt meer dan woorden.</a:t>
            </a:r>
          </a:p>
          <a:p>
            <a:pPr marL="285750" indent="-285750">
              <a:buFont typeface="Wingdings" panose="05000000000000000000" pitchFamily="2" charset="2"/>
              <a:buChar char="q"/>
              <a:defRPr/>
            </a:pPr>
            <a:endParaRPr lang="nl-NL" sz="1600" dirty="0" smtClean="0">
              <a:solidFill>
                <a:srgbClr val="000000"/>
              </a:solidFill>
            </a:endParaRPr>
          </a:p>
          <a:p>
            <a:pPr marL="571500" indent="-571500">
              <a:buFont typeface="Wingdings" panose="05000000000000000000" pitchFamily="2" charset="2"/>
              <a:buChar char="Ø"/>
              <a:defRPr/>
            </a:pPr>
            <a:endParaRPr lang="nl-NL" sz="1600" i="1" dirty="0" smtClean="0">
              <a:solidFill>
                <a:srgbClr val="000000"/>
              </a:solidFill>
            </a:endParaRPr>
          </a:p>
          <a:p>
            <a:pPr marL="571500" indent="-571500">
              <a:buFont typeface="Wingdings" panose="05000000000000000000" pitchFamily="2" charset="2"/>
              <a:buChar char="Ø"/>
              <a:defRPr/>
            </a:pPr>
            <a:endParaRPr lang="nl-NL" sz="1600" i="1" dirty="0">
              <a:solidFill>
                <a:srgbClr val="000000"/>
              </a:solidFill>
            </a:endParaRPr>
          </a:p>
          <a:p>
            <a:pPr>
              <a:defRPr/>
            </a:pPr>
            <a:endParaRPr lang="nl-NL" sz="3200" dirty="0">
              <a:solidFill>
                <a:srgbClr val="000000"/>
              </a:solidFill>
            </a:endParaRPr>
          </a:p>
          <a:p>
            <a:pPr>
              <a:lnSpc>
                <a:spcPct val="90000"/>
              </a:lnSpc>
              <a:defRPr/>
            </a:pPr>
            <a:endParaRPr lang="nl-NL" dirty="0"/>
          </a:p>
        </p:txBody>
      </p:sp>
    </p:spTree>
    <p:extLst>
      <p:ext uri="{BB962C8B-B14F-4D97-AF65-F5344CB8AC3E}">
        <p14:creationId xmlns:p14="http://schemas.microsoft.com/office/powerpoint/2010/main" val="32363912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442872d26f757e0a04345641a3e6b8b868bab2"/>
</p:tagLst>
</file>

<file path=ppt/theme/theme1.xml><?xml version="1.0" encoding="utf-8"?>
<a:theme xmlns:a="http://schemas.openxmlformats.org/drawingml/2006/main" name="Kantoorthema">
  <a:themeElements>
    <a:clrScheme name="davinci business">
      <a:dk1>
        <a:sysClr val="windowText" lastClr="000000"/>
      </a:dk1>
      <a:lt1>
        <a:sysClr val="window" lastClr="FFFFFF"/>
      </a:lt1>
      <a:dk2>
        <a:srgbClr val="8FCEA5"/>
      </a:dk2>
      <a:lt2>
        <a:srgbClr val="826925"/>
      </a:lt2>
      <a:accent1>
        <a:srgbClr val="FECC00"/>
      </a:accent1>
      <a:accent2>
        <a:srgbClr val="7B8E87"/>
      </a:accent2>
      <a:accent3>
        <a:srgbClr val="7CD3EB"/>
      </a:accent3>
      <a:accent4>
        <a:srgbClr val="39BBA0"/>
      </a:accent4>
      <a:accent5>
        <a:srgbClr val="39BBA0"/>
      </a:accent5>
      <a:accent6>
        <a:srgbClr val="00B29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ie xmlns="85cd91c4-108f-4854-b680-de5d9c2c12e7">Office sjablonen Powerpoint</Categori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AC4F9A37130048A21C20FA1AB4CBFC" ma:contentTypeVersion="2" ma:contentTypeDescription="Een nieuw document maken." ma:contentTypeScope="" ma:versionID="00489e1ae192719ee278effe6fb58ecf">
  <xsd:schema xmlns:xsd="http://www.w3.org/2001/XMLSchema" xmlns:xs="http://www.w3.org/2001/XMLSchema" xmlns:p="http://schemas.microsoft.com/office/2006/metadata/properties" xmlns:ns2="85cd91c4-108f-4854-b680-de5d9c2c12e7" targetNamespace="http://schemas.microsoft.com/office/2006/metadata/properties" ma:root="true" ma:fieldsID="2f67e359368162ee1dcffcbaafce260a" ns2:_="">
    <xsd:import namespace="85cd91c4-108f-4854-b680-de5d9c2c12e7"/>
    <xsd:element name="properties">
      <xsd:complexType>
        <xsd:sequence>
          <xsd:element name="documentManagement">
            <xsd:complexType>
              <xsd:all>
                <xsd:element ref="ns2:Categor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cd91c4-108f-4854-b680-de5d9c2c12e7" elementFormDefault="qualified">
    <xsd:import namespace="http://schemas.microsoft.com/office/2006/documentManagement/types"/>
    <xsd:import namespace="http://schemas.microsoft.com/office/infopath/2007/PartnerControls"/>
    <xsd:element name="Categorie" ma:index="8" nillable="true" ma:displayName="Categorie" ma:format="Dropdown" ma:internalName="Categorie">
      <xsd:simpleType>
        <xsd:restriction base="dms:Choice">
          <xsd:enumeration value="Logo's"/>
          <xsd:enumeration value="Briefpapier"/>
          <xsd:enumeration value="Nieuwsbrief"/>
          <xsd:enumeration value="Office sjablonen Word"/>
          <xsd:enumeration value="Office sjablonen Powerpoi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D86A8B-A1A6-4AD6-9C0E-6F79861854E2}">
  <ds:schemaRefs>
    <ds:schemaRef ds:uri="http://schemas.openxmlformats.org/package/2006/metadata/core-properties"/>
    <ds:schemaRef ds:uri="85cd91c4-108f-4854-b680-de5d9c2c12e7"/>
    <ds:schemaRef ds:uri="http://purl.org/dc/elements/1.1/"/>
    <ds:schemaRef ds:uri="http://schemas.microsoft.com/office/2006/metadata/properties"/>
    <ds:schemaRef ds:uri="http://schemas.microsoft.com/office/infopath/2007/PartnerControls"/>
    <ds:schemaRef ds:uri="http://purl.org/dc/dcmitype/"/>
    <ds:schemaRef ds:uri="http://schemas.microsoft.com/office/2006/documentManagement/types"/>
    <ds:schemaRef ds:uri="http://www.w3.org/XML/1998/namespace"/>
    <ds:schemaRef ds:uri="http://purl.org/dc/terms/"/>
  </ds:schemaRefs>
</ds:datastoreItem>
</file>

<file path=customXml/itemProps2.xml><?xml version="1.0" encoding="utf-8"?>
<ds:datastoreItem xmlns:ds="http://schemas.openxmlformats.org/officeDocument/2006/customXml" ds:itemID="{0E38A9DE-6DF8-4D1B-8061-BD59D1CC16F5}">
  <ds:schemaRefs>
    <ds:schemaRef ds:uri="http://schemas.microsoft.com/sharepoint/v3/contenttype/forms"/>
  </ds:schemaRefs>
</ds:datastoreItem>
</file>

<file path=customXml/itemProps3.xml><?xml version="1.0" encoding="utf-8"?>
<ds:datastoreItem xmlns:ds="http://schemas.openxmlformats.org/officeDocument/2006/customXml" ds:itemID="{F533A3F0-5A3F-408B-9CAB-710BE910AC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cd91c4-108f-4854-b680-de5d9c2c12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4546</TotalTime>
  <Words>821</Words>
  <Application>Microsoft Office PowerPoint</Application>
  <PresentationFormat>Diavoorstelling (4:3)</PresentationFormat>
  <Paragraphs>138</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Kantoorthema</vt:lpstr>
      <vt:lpstr>PowerPoint-presentatie</vt:lpstr>
      <vt:lpstr>PowerPoint-presentatie</vt:lpstr>
      <vt:lpstr>PPT 8 : communicatie</vt:lpstr>
      <vt:lpstr>PPT 8 : communicatie</vt:lpstr>
      <vt:lpstr>PPT 8 : communicatie</vt:lpstr>
      <vt:lpstr>PPT 8 : communicatie</vt:lpstr>
      <vt:lpstr>PPT 8 : communicatie</vt:lpstr>
      <vt:lpstr>PPT 8 : communicatie</vt:lpstr>
      <vt:lpstr>PPT 8 : communicatie</vt:lpstr>
      <vt:lpstr>Communicatie</vt:lpstr>
      <vt:lpstr>PPT 8 : communicatie</vt:lpstr>
      <vt:lpstr>PPT 8 : communicatie</vt:lpstr>
      <vt:lpstr>PPT 8 : communicatie</vt:lpstr>
      <vt:lpstr>PPT 8 : communicatie</vt:lpstr>
      <vt:lpstr>PPT 8 : communicatie</vt:lpstr>
      <vt:lpstr>PPT 8 : communicatie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www.de-presentatie-architect.nl</dc:creator>
  <cp:lastModifiedBy>Johan van der Steen</cp:lastModifiedBy>
  <cp:revision>169</cp:revision>
  <dcterms:created xsi:type="dcterms:W3CDTF">2013-07-30T14:35:54Z</dcterms:created>
  <dcterms:modified xsi:type="dcterms:W3CDTF">2014-07-04T07:36:38Z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0x010100DBAC4F9A37130048A21C20FA1AB4CBFC</vt:lpwstr>
  </property>
</Properties>
</file>